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65" r:id="rId3"/>
    <p:sldId id="269" r:id="rId4"/>
    <p:sldId id="256" r:id="rId5"/>
    <p:sldId id="267" r:id="rId6"/>
    <p:sldId id="273" r:id="rId7"/>
    <p:sldId id="268" r:id="rId8"/>
    <p:sldId id="257" r:id="rId9"/>
    <p:sldId id="262" r:id="rId10"/>
    <p:sldId id="272" r:id="rId11"/>
    <p:sldId id="263" r:id="rId12"/>
    <p:sldId id="275" r:id="rId13"/>
    <p:sldId id="259" r:id="rId14"/>
    <p:sldId id="261" r:id="rId15"/>
    <p:sldId id="274" r:id="rId16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2" d="100"/>
          <a:sy n="72" d="100"/>
        </p:scale>
        <p:origin x="45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B40869B-1A4E-4AEF-8E85-85C81FA89F7A}" type="doc">
      <dgm:prSet loTypeId="urn:microsoft.com/office/officeart/2005/8/layout/gear1" loCatId="cycle" qsTypeId="urn:microsoft.com/office/officeart/2005/8/quickstyle/simple1" qsCatId="simple" csTypeId="urn:microsoft.com/office/officeart/2005/8/colors/accent1_2" csCatId="accent1" phldr="1"/>
      <dgm:spPr/>
    </dgm:pt>
    <dgm:pt modelId="{7A1ED5B2-CBEC-42E0-82A1-929C5173AEA1}">
      <dgm:prSet phldrT="[Texte]"/>
      <dgm:spPr/>
      <dgm:t>
        <a:bodyPr/>
        <a:lstStyle/>
        <a:p>
          <a:r>
            <a:rPr lang="fr-FR" dirty="0"/>
            <a:t>Ecole </a:t>
          </a:r>
        </a:p>
      </dgm:t>
    </dgm:pt>
    <dgm:pt modelId="{D0FBB0E8-1892-409E-8280-F19080DD97C9}" type="parTrans" cxnId="{895F40D1-4E06-46B8-962E-AC76C5B8B61B}">
      <dgm:prSet/>
      <dgm:spPr/>
      <dgm:t>
        <a:bodyPr/>
        <a:lstStyle/>
        <a:p>
          <a:endParaRPr lang="fr-FR"/>
        </a:p>
      </dgm:t>
    </dgm:pt>
    <dgm:pt modelId="{931E4EEF-01FE-43C2-8149-4470DD000FD1}" type="sibTrans" cxnId="{895F40D1-4E06-46B8-962E-AC76C5B8B61B}">
      <dgm:prSet/>
      <dgm:spPr/>
      <dgm:t>
        <a:bodyPr/>
        <a:lstStyle/>
        <a:p>
          <a:endParaRPr lang="fr-FR"/>
        </a:p>
      </dgm:t>
    </dgm:pt>
    <dgm:pt modelId="{8428F83F-3BAF-4E90-94B3-D3A5FD428DC5}">
      <dgm:prSet phldrT="[Texte]"/>
      <dgm:spPr/>
      <dgm:t>
        <a:bodyPr/>
        <a:lstStyle/>
        <a:p>
          <a:r>
            <a:rPr lang="fr-FR" dirty="0"/>
            <a:t>Parents </a:t>
          </a:r>
        </a:p>
      </dgm:t>
    </dgm:pt>
    <dgm:pt modelId="{78D4C73D-C118-4112-AF8F-CDE5F97B309A}" type="parTrans" cxnId="{4EB4EDCC-E481-4798-8E2A-71F33B4D8775}">
      <dgm:prSet/>
      <dgm:spPr/>
      <dgm:t>
        <a:bodyPr/>
        <a:lstStyle/>
        <a:p>
          <a:endParaRPr lang="fr-FR"/>
        </a:p>
      </dgm:t>
    </dgm:pt>
    <dgm:pt modelId="{93C470FA-7075-4672-8FF6-A9444EF5B7C3}" type="sibTrans" cxnId="{4EB4EDCC-E481-4798-8E2A-71F33B4D8775}">
      <dgm:prSet/>
      <dgm:spPr/>
      <dgm:t>
        <a:bodyPr/>
        <a:lstStyle/>
        <a:p>
          <a:endParaRPr lang="fr-FR"/>
        </a:p>
      </dgm:t>
    </dgm:pt>
    <dgm:pt modelId="{89395AAC-9753-4E45-8EF9-0B9AD992DBF5}">
      <dgm:prSet phldrT="[Texte]"/>
      <dgm:spPr/>
      <dgm:t>
        <a:bodyPr/>
        <a:lstStyle/>
        <a:p>
          <a:r>
            <a:rPr lang="fr-FR" dirty="0"/>
            <a:t>Elève </a:t>
          </a:r>
        </a:p>
      </dgm:t>
    </dgm:pt>
    <dgm:pt modelId="{68700375-DC26-4CB8-A935-6BB2691C7C4E}" type="parTrans" cxnId="{D8BF6742-D22C-4100-8AA5-9CA6D26B7901}">
      <dgm:prSet/>
      <dgm:spPr/>
      <dgm:t>
        <a:bodyPr/>
        <a:lstStyle/>
        <a:p>
          <a:endParaRPr lang="fr-FR"/>
        </a:p>
      </dgm:t>
    </dgm:pt>
    <dgm:pt modelId="{86E5D94C-35D7-494D-944A-48931CE5D865}" type="sibTrans" cxnId="{D8BF6742-D22C-4100-8AA5-9CA6D26B7901}">
      <dgm:prSet/>
      <dgm:spPr/>
      <dgm:t>
        <a:bodyPr/>
        <a:lstStyle/>
        <a:p>
          <a:endParaRPr lang="fr-FR"/>
        </a:p>
      </dgm:t>
    </dgm:pt>
    <dgm:pt modelId="{DA1AA18F-895D-4324-B6FF-0DF3C035ED60}" type="pres">
      <dgm:prSet presAssocID="{9B40869B-1A4E-4AEF-8E85-85C81FA89F7A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B48EA7B6-5BC3-40F3-813C-B02F0FDD8569}" type="pres">
      <dgm:prSet presAssocID="{7A1ED5B2-CBEC-42E0-82A1-929C5173AEA1}" presName="gear1" presStyleLbl="node1" presStyleIdx="0" presStyleCnt="3" custScaleX="152113">
        <dgm:presLayoutVars>
          <dgm:chMax val="1"/>
          <dgm:bulletEnabled val="1"/>
        </dgm:presLayoutVars>
      </dgm:prSet>
      <dgm:spPr/>
    </dgm:pt>
    <dgm:pt modelId="{FF20EF9E-64AA-4681-A906-41C3FA2EF3F6}" type="pres">
      <dgm:prSet presAssocID="{7A1ED5B2-CBEC-42E0-82A1-929C5173AEA1}" presName="gear1srcNode" presStyleLbl="node1" presStyleIdx="0" presStyleCnt="3"/>
      <dgm:spPr/>
    </dgm:pt>
    <dgm:pt modelId="{E36F1938-1D84-4CC5-8D5A-60A70FFC0575}" type="pres">
      <dgm:prSet presAssocID="{7A1ED5B2-CBEC-42E0-82A1-929C5173AEA1}" presName="gear1dstNode" presStyleLbl="node1" presStyleIdx="0" presStyleCnt="3"/>
      <dgm:spPr/>
    </dgm:pt>
    <dgm:pt modelId="{490F6B2C-2295-47DE-A6DF-AAE8783ECC66}" type="pres">
      <dgm:prSet presAssocID="{8428F83F-3BAF-4E90-94B3-D3A5FD428DC5}" presName="gear2" presStyleLbl="node1" presStyleIdx="1" presStyleCnt="3" custScaleX="188776">
        <dgm:presLayoutVars>
          <dgm:chMax val="1"/>
          <dgm:bulletEnabled val="1"/>
        </dgm:presLayoutVars>
      </dgm:prSet>
      <dgm:spPr/>
    </dgm:pt>
    <dgm:pt modelId="{605EA5A4-79CF-4BEF-B0C2-ED9374AE5B94}" type="pres">
      <dgm:prSet presAssocID="{8428F83F-3BAF-4E90-94B3-D3A5FD428DC5}" presName="gear2srcNode" presStyleLbl="node1" presStyleIdx="1" presStyleCnt="3"/>
      <dgm:spPr/>
    </dgm:pt>
    <dgm:pt modelId="{FB2E47F0-514C-4DA6-A040-EEF3A506E5A1}" type="pres">
      <dgm:prSet presAssocID="{8428F83F-3BAF-4E90-94B3-D3A5FD428DC5}" presName="gear2dstNode" presStyleLbl="node1" presStyleIdx="1" presStyleCnt="3"/>
      <dgm:spPr/>
    </dgm:pt>
    <dgm:pt modelId="{B42DEC78-ED01-4CBA-B899-2492245A9FE6}" type="pres">
      <dgm:prSet presAssocID="{89395AAC-9753-4E45-8EF9-0B9AD992DBF5}" presName="gear3" presStyleLbl="node1" presStyleIdx="2" presStyleCnt="3" custScaleX="155057" custLinFactNeighborX="22732" custLinFactNeighborY="-10853"/>
      <dgm:spPr/>
    </dgm:pt>
    <dgm:pt modelId="{FEEA623D-96EB-4A38-AF88-E58238037EA6}" type="pres">
      <dgm:prSet presAssocID="{89395AAC-9753-4E45-8EF9-0B9AD992DBF5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A8703D00-B4A4-4898-AF54-6AF738C02C88}" type="pres">
      <dgm:prSet presAssocID="{89395AAC-9753-4E45-8EF9-0B9AD992DBF5}" presName="gear3srcNode" presStyleLbl="node1" presStyleIdx="2" presStyleCnt="3"/>
      <dgm:spPr/>
    </dgm:pt>
    <dgm:pt modelId="{D3B1F7DA-60D2-488C-BEE4-4338690EDBC7}" type="pres">
      <dgm:prSet presAssocID="{89395AAC-9753-4E45-8EF9-0B9AD992DBF5}" presName="gear3dstNode" presStyleLbl="node1" presStyleIdx="2" presStyleCnt="3"/>
      <dgm:spPr/>
    </dgm:pt>
    <dgm:pt modelId="{ED7EF017-DBCF-4D20-AB24-CE95B83282D5}" type="pres">
      <dgm:prSet presAssocID="{931E4EEF-01FE-43C2-8149-4470DD000FD1}" presName="connector1" presStyleLbl="sibTrans2D1" presStyleIdx="0" presStyleCnt="3"/>
      <dgm:spPr/>
    </dgm:pt>
    <dgm:pt modelId="{0F3D9011-341E-487C-80B6-ABC4DF25B463}" type="pres">
      <dgm:prSet presAssocID="{93C470FA-7075-4672-8FF6-A9444EF5B7C3}" presName="connector2" presStyleLbl="sibTrans2D1" presStyleIdx="1" presStyleCnt="3"/>
      <dgm:spPr/>
    </dgm:pt>
    <dgm:pt modelId="{0F9C1AF7-9FC2-4C11-A28C-F824FDADECF7}" type="pres">
      <dgm:prSet presAssocID="{86E5D94C-35D7-494D-944A-48931CE5D865}" presName="connector3" presStyleLbl="sibTrans2D1" presStyleIdx="2" presStyleCnt="3"/>
      <dgm:spPr/>
    </dgm:pt>
  </dgm:ptLst>
  <dgm:cxnLst>
    <dgm:cxn modelId="{6A99592D-63B2-4A3D-8191-2F2D40B4E012}" type="presOf" srcId="{93C470FA-7075-4672-8FF6-A9444EF5B7C3}" destId="{0F3D9011-341E-487C-80B6-ABC4DF25B463}" srcOrd="0" destOrd="0" presId="urn:microsoft.com/office/officeart/2005/8/layout/gear1"/>
    <dgm:cxn modelId="{ABF2CD3E-06E2-4808-B94C-3B0B70937B96}" type="presOf" srcId="{931E4EEF-01FE-43C2-8149-4470DD000FD1}" destId="{ED7EF017-DBCF-4D20-AB24-CE95B83282D5}" srcOrd="0" destOrd="0" presId="urn:microsoft.com/office/officeart/2005/8/layout/gear1"/>
    <dgm:cxn modelId="{D8BF6742-D22C-4100-8AA5-9CA6D26B7901}" srcId="{9B40869B-1A4E-4AEF-8E85-85C81FA89F7A}" destId="{89395AAC-9753-4E45-8EF9-0B9AD992DBF5}" srcOrd="2" destOrd="0" parTransId="{68700375-DC26-4CB8-A935-6BB2691C7C4E}" sibTransId="{86E5D94C-35D7-494D-944A-48931CE5D865}"/>
    <dgm:cxn modelId="{D820D74D-A58E-4D09-88DC-5A68099D5A95}" type="presOf" srcId="{8428F83F-3BAF-4E90-94B3-D3A5FD428DC5}" destId="{490F6B2C-2295-47DE-A6DF-AAE8783ECC66}" srcOrd="0" destOrd="0" presId="urn:microsoft.com/office/officeart/2005/8/layout/gear1"/>
    <dgm:cxn modelId="{BFF20359-F936-4A21-BDE3-219D15E399FC}" type="presOf" srcId="{86E5D94C-35D7-494D-944A-48931CE5D865}" destId="{0F9C1AF7-9FC2-4C11-A28C-F824FDADECF7}" srcOrd="0" destOrd="0" presId="urn:microsoft.com/office/officeart/2005/8/layout/gear1"/>
    <dgm:cxn modelId="{057F835A-37B8-4525-AC53-81A086D55610}" type="presOf" srcId="{7A1ED5B2-CBEC-42E0-82A1-929C5173AEA1}" destId="{E36F1938-1D84-4CC5-8D5A-60A70FFC0575}" srcOrd="2" destOrd="0" presId="urn:microsoft.com/office/officeart/2005/8/layout/gear1"/>
    <dgm:cxn modelId="{3005227B-7972-4501-AC5C-50A7505B9C8F}" type="presOf" srcId="{89395AAC-9753-4E45-8EF9-0B9AD992DBF5}" destId="{B42DEC78-ED01-4CBA-B899-2492245A9FE6}" srcOrd="0" destOrd="0" presId="urn:microsoft.com/office/officeart/2005/8/layout/gear1"/>
    <dgm:cxn modelId="{011E9D88-0B91-444A-93C4-0F7F683354F5}" type="presOf" srcId="{7A1ED5B2-CBEC-42E0-82A1-929C5173AEA1}" destId="{B48EA7B6-5BC3-40F3-813C-B02F0FDD8569}" srcOrd="0" destOrd="0" presId="urn:microsoft.com/office/officeart/2005/8/layout/gear1"/>
    <dgm:cxn modelId="{F3A9918D-9710-4272-8189-8BBE0883C226}" type="presOf" srcId="{8428F83F-3BAF-4E90-94B3-D3A5FD428DC5}" destId="{605EA5A4-79CF-4BEF-B0C2-ED9374AE5B94}" srcOrd="1" destOrd="0" presId="urn:microsoft.com/office/officeart/2005/8/layout/gear1"/>
    <dgm:cxn modelId="{F6C6DBAC-D1AC-4B76-B873-AC704DF7F394}" type="presOf" srcId="{9B40869B-1A4E-4AEF-8E85-85C81FA89F7A}" destId="{DA1AA18F-895D-4324-B6FF-0DF3C035ED60}" srcOrd="0" destOrd="0" presId="urn:microsoft.com/office/officeart/2005/8/layout/gear1"/>
    <dgm:cxn modelId="{2DAFE9C4-04E1-48AF-98C3-9727FC1A864A}" type="presOf" srcId="{7A1ED5B2-CBEC-42E0-82A1-929C5173AEA1}" destId="{FF20EF9E-64AA-4681-A906-41C3FA2EF3F6}" srcOrd="1" destOrd="0" presId="urn:microsoft.com/office/officeart/2005/8/layout/gear1"/>
    <dgm:cxn modelId="{4EB4EDCC-E481-4798-8E2A-71F33B4D8775}" srcId="{9B40869B-1A4E-4AEF-8E85-85C81FA89F7A}" destId="{8428F83F-3BAF-4E90-94B3-D3A5FD428DC5}" srcOrd="1" destOrd="0" parTransId="{78D4C73D-C118-4112-AF8F-CDE5F97B309A}" sibTransId="{93C470FA-7075-4672-8FF6-A9444EF5B7C3}"/>
    <dgm:cxn modelId="{895F40D1-4E06-46B8-962E-AC76C5B8B61B}" srcId="{9B40869B-1A4E-4AEF-8E85-85C81FA89F7A}" destId="{7A1ED5B2-CBEC-42E0-82A1-929C5173AEA1}" srcOrd="0" destOrd="0" parTransId="{D0FBB0E8-1892-409E-8280-F19080DD97C9}" sibTransId="{931E4EEF-01FE-43C2-8149-4470DD000FD1}"/>
    <dgm:cxn modelId="{45C46ED1-1192-40D0-8D95-45A905866FD2}" type="presOf" srcId="{89395AAC-9753-4E45-8EF9-0B9AD992DBF5}" destId="{FEEA623D-96EB-4A38-AF88-E58238037EA6}" srcOrd="1" destOrd="0" presId="urn:microsoft.com/office/officeart/2005/8/layout/gear1"/>
    <dgm:cxn modelId="{930DBBE7-C7BD-4392-9E6C-53890119A1E6}" type="presOf" srcId="{89395AAC-9753-4E45-8EF9-0B9AD992DBF5}" destId="{D3B1F7DA-60D2-488C-BEE4-4338690EDBC7}" srcOrd="3" destOrd="0" presId="urn:microsoft.com/office/officeart/2005/8/layout/gear1"/>
    <dgm:cxn modelId="{0C7CF9ED-B562-4FC7-87AB-5695C40DF96E}" type="presOf" srcId="{8428F83F-3BAF-4E90-94B3-D3A5FD428DC5}" destId="{FB2E47F0-514C-4DA6-A040-EEF3A506E5A1}" srcOrd="2" destOrd="0" presId="urn:microsoft.com/office/officeart/2005/8/layout/gear1"/>
    <dgm:cxn modelId="{3493D9F2-0960-4C39-BBD9-7F036104DF68}" type="presOf" srcId="{89395AAC-9753-4E45-8EF9-0B9AD992DBF5}" destId="{A8703D00-B4A4-4898-AF54-6AF738C02C88}" srcOrd="2" destOrd="0" presId="urn:microsoft.com/office/officeart/2005/8/layout/gear1"/>
    <dgm:cxn modelId="{3223B17A-0D79-4DF9-973A-FA104CCC6EB0}" type="presParOf" srcId="{DA1AA18F-895D-4324-B6FF-0DF3C035ED60}" destId="{B48EA7B6-5BC3-40F3-813C-B02F0FDD8569}" srcOrd="0" destOrd="0" presId="urn:microsoft.com/office/officeart/2005/8/layout/gear1"/>
    <dgm:cxn modelId="{8A1232A9-FAF0-4AF4-9E87-C70861A97EB1}" type="presParOf" srcId="{DA1AA18F-895D-4324-B6FF-0DF3C035ED60}" destId="{FF20EF9E-64AA-4681-A906-41C3FA2EF3F6}" srcOrd="1" destOrd="0" presId="urn:microsoft.com/office/officeart/2005/8/layout/gear1"/>
    <dgm:cxn modelId="{3806B5E7-4AD8-4D20-BF9B-B736BA2C414D}" type="presParOf" srcId="{DA1AA18F-895D-4324-B6FF-0DF3C035ED60}" destId="{E36F1938-1D84-4CC5-8D5A-60A70FFC0575}" srcOrd="2" destOrd="0" presId="urn:microsoft.com/office/officeart/2005/8/layout/gear1"/>
    <dgm:cxn modelId="{0E13BE93-0E5E-4C61-9849-5FA922C3FEB0}" type="presParOf" srcId="{DA1AA18F-895D-4324-B6FF-0DF3C035ED60}" destId="{490F6B2C-2295-47DE-A6DF-AAE8783ECC66}" srcOrd="3" destOrd="0" presId="urn:microsoft.com/office/officeart/2005/8/layout/gear1"/>
    <dgm:cxn modelId="{83FAFA98-F212-4857-9ABD-211B3A71CEF2}" type="presParOf" srcId="{DA1AA18F-895D-4324-B6FF-0DF3C035ED60}" destId="{605EA5A4-79CF-4BEF-B0C2-ED9374AE5B94}" srcOrd="4" destOrd="0" presId="urn:microsoft.com/office/officeart/2005/8/layout/gear1"/>
    <dgm:cxn modelId="{0CD72D74-010C-4A16-B547-5AEEC730BF52}" type="presParOf" srcId="{DA1AA18F-895D-4324-B6FF-0DF3C035ED60}" destId="{FB2E47F0-514C-4DA6-A040-EEF3A506E5A1}" srcOrd="5" destOrd="0" presId="urn:microsoft.com/office/officeart/2005/8/layout/gear1"/>
    <dgm:cxn modelId="{0EBDFE44-5DC9-4B94-8ABB-E8A1C98C7D6D}" type="presParOf" srcId="{DA1AA18F-895D-4324-B6FF-0DF3C035ED60}" destId="{B42DEC78-ED01-4CBA-B899-2492245A9FE6}" srcOrd="6" destOrd="0" presId="urn:microsoft.com/office/officeart/2005/8/layout/gear1"/>
    <dgm:cxn modelId="{577F5F78-A154-464D-8B47-23F8A223F1AF}" type="presParOf" srcId="{DA1AA18F-895D-4324-B6FF-0DF3C035ED60}" destId="{FEEA623D-96EB-4A38-AF88-E58238037EA6}" srcOrd="7" destOrd="0" presId="urn:microsoft.com/office/officeart/2005/8/layout/gear1"/>
    <dgm:cxn modelId="{60494A9B-DE2A-420E-85C3-4470CE395C6C}" type="presParOf" srcId="{DA1AA18F-895D-4324-B6FF-0DF3C035ED60}" destId="{A8703D00-B4A4-4898-AF54-6AF738C02C88}" srcOrd="8" destOrd="0" presId="urn:microsoft.com/office/officeart/2005/8/layout/gear1"/>
    <dgm:cxn modelId="{01EF1E44-E3FD-4268-8C78-C84530A0ECA4}" type="presParOf" srcId="{DA1AA18F-895D-4324-B6FF-0DF3C035ED60}" destId="{D3B1F7DA-60D2-488C-BEE4-4338690EDBC7}" srcOrd="9" destOrd="0" presId="urn:microsoft.com/office/officeart/2005/8/layout/gear1"/>
    <dgm:cxn modelId="{C939CCA9-C461-46F7-93BB-E31E527DD4F3}" type="presParOf" srcId="{DA1AA18F-895D-4324-B6FF-0DF3C035ED60}" destId="{ED7EF017-DBCF-4D20-AB24-CE95B83282D5}" srcOrd="10" destOrd="0" presId="urn:microsoft.com/office/officeart/2005/8/layout/gear1"/>
    <dgm:cxn modelId="{474A5EB0-4C2A-4985-90A2-CABAAE3ABB5E}" type="presParOf" srcId="{DA1AA18F-895D-4324-B6FF-0DF3C035ED60}" destId="{0F3D9011-341E-487C-80B6-ABC4DF25B463}" srcOrd="11" destOrd="0" presId="urn:microsoft.com/office/officeart/2005/8/layout/gear1"/>
    <dgm:cxn modelId="{FE915807-9989-489D-BE08-EFE3DFC2ABE0}" type="presParOf" srcId="{DA1AA18F-895D-4324-B6FF-0DF3C035ED60}" destId="{0F9C1AF7-9FC2-4C11-A28C-F824FDADECF7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8EA7B6-5BC3-40F3-813C-B02F0FDD8569}">
      <dsp:nvSpPr>
        <dsp:cNvPr id="0" name=""/>
        <dsp:cNvSpPr/>
      </dsp:nvSpPr>
      <dsp:spPr>
        <a:xfrm>
          <a:off x="3424423" y="1193287"/>
          <a:ext cx="2218511" cy="1458463"/>
        </a:xfrm>
        <a:prstGeom prst="gear9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300" kern="1200" dirty="0"/>
            <a:t>Ecole </a:t>
          </a:r>
        </a:p>
      </dsp:txBody>
      <dsp:txXfrm>
        <a:off x="3813637" y="1534925"/>
        <a:ext cx="1440083" cy="749680"/>
      </dsp:txXfrm>
    </dsp:sp>
    <dsp:sp modelId="{490F6B2C-2295-47DE-A6DF-AAE8783ECC66}">
      <dsp:nvSpPr>
        <dsp:cNvPr id="0" name=""/>
        <dsp:cNvSpPr/>
      </dsp:nvSpPr>
      <dsp:spPr>
        <a:xfrm>
          <a:off x="2485064" y="848560"/>
          <a:ext cx="2002347" cy="1060700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300" kern="1200" dirty="0"/>
            <a:t>Parents </a:t>
          </a:r>
        </a:p>
      </dsp:txBody>
      <dsp:txXfrm>
        <a:off x="2888978" y="1117208"/>
        <a:ext cx="1194519" cy="523404"/>
      </dsp:txXfrm>
    </dsp:sp>
    <dsp:sp modelId="{B42DEC78-ED01-4CBA-B899-2492245A9FE6}">
      <dsp:nvSpPr>
        <dsp:cNvPr id="0" name=""/>
        <dsp:cNvSpPr/>
      </dsp:nvSpPr>
      <dsp:spPr>
        <a:xfrm rot="20700000">
          <a:off x="3448516" y="221503"/>
          <a:ext cx="1820897" cy="829833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200" kern="1200" dirty="0"/>
            <a:t>Elève </a:t>
          </a:r>
        </a:p>
      </dsp:txBody>
      <dsp:txXfrm rot="-20700000">
        <a:off x="3906675" y="344727"/>
        <a:ext cx="904579" cy="583385"/>
      </dsp:txXfrm>
    </dsp:sp>
    <dsp:sp modelId="{ED7EF017-DBCF-4D20-AB24-CE95B83282D5}">
      <dsp:nvSpPr>
        <dsp:cNvPr id="0" name=""/>
        <dsp:cNvSpPr/>
      </dsp:nvSpPr>
      <dsp:spPr>
        <a:xfrm>
          <a:off x="3676204" y="982211"/>
          <a:ext cx="1866832" cy="1866832"/>
        </a:xfrm>
        <a:prstGeom prst="circularArrow">
          <a:avLst>
            <a:gd name="adj1" fmla="val 4687"/>
            <a:gd name="adj2" fmla="val 299029"/>
            <a:gd name="adj3" fmla="val 2462659"/>
            <a:gd name="adj4" fmla="val 15981772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F3D9011-341E-487C-80B6-ABC4DF25B463}">
      <dsp:nvSpPr>
        <dsp:cNvPr id="0" name=""/>
        <dsp:cNvSpPr/>
      </dsp:nvSpPr>
      <dsp:spPr>
        <a:xfrm>
          <a:off x="2768039" y="620487"/>
          <a:ext cx="1356370" cy="1356370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F9C1AF7-9FC2-4C11-A28C-F824FDADECF7}">
      <dsp:nvSpPr>
        <dsp:cNvPr id="0" name=""/>
        <dsp:cNvSpPr/>
      </dsp:nvSpPr>
      <dsp:spPr>
        <a:xfrm>
          <a:off x="3309594" y="-104233"/>
          <a:ext cx="1462440" cy="1462440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5C85C-3656-42B8-84AA-03A797382B98}" type="datetimeFigureOut">
              <a:rPr lang="fr-FR" smtClean="0"/>
              <a:t>27/05/2025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CD634E2D-445A-4677-BC79-29960ECCAF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68770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5C85C-3656-42B8-84AA-03A797382B98}" type="datetimeFigureOut">
              <a:rPr lang="fr-FR" smtClean="0"/>
              <a:t>27/05/2025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D634E2D-445A-4677-BC79-29960ECCAF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68595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5C85C-3656-42B8-84AA-03A797382B98}" type="datetimeFigureOut">
              <a:rPr lang="fr-FR" smtClean="0"/>
              <a:t>27/05/2025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D634E2D-445A-4677-BC79-29960ECCAF40}" type="slidenum">
              <a:rPr lang="fr-FR" smtClean="0"/>
              <a:t>‹N°›</a:t>
            </a:fld>
            <a:endParaRPr lang="fr-FR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816518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5C85C-3656-42B8-84AA-03A797382B98}" type="datetimeFigureOut">
              <a:rPr lang="fr-FR" smtClean="0"/>
              <a:t>27/05/2025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D634E2D-445A-4677-BC79-29960ECCAF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2403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5C85C-3656-42B8-84AA-03A797382B98}" type="datetimeFigureOut">
              <a:rPr lang="fr-FR" smtClean="0"/>
              <a:t>27/05/2025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D634E2D-445A-4677-BC79-29960ECCAF40}" type="slidenum">
              <a:rPr lang="fr-FR" smtClean="0"/>
              <a:t>‹N°›</a:t>
            </a:fld>
            <a:endParaRPr lang="fr-FR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279033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5C85C-3656-42B8-84AA-03A797382B98}" type="datetimeFigureOut">
              <a:rPr lang="fr-FR" smtClean="0"/>
              <a:t>27/05/2025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D634E2D-445A-4677-BC79-29960ECCAF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9733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5C85C-3656-42B8-84AA-03A797382B98}" type="datetimeFigureOut">
              <a:rPr lang="fr-FR" smtClean="0"/>
              <a:t>27/05/2025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34E2D-445A-4677-BC79-29960ECCAF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8542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5C85C-3656-42B8-84AA-03A797382B98}" type="datetimeFigureOut">
              <a:rPr lang="fr-FR" smtClean="0"/>
              <a:t>27/05/2025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34E2D-445A-4677-BC79-29960ECCAF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7967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5C85C-3656-42B8-84AA-03A797382B98}" type="datetimeFigureOut">
              <a:rPr lang="fr-FR" smtClean="0"/>
              <a:t>27/05/2025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34E2D-445A-4677-BC79-29960ECCAF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46563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5C85C-3656-42B8-84AA-03A797382B98}" type="datetimeFigureOut">
              <a:rPr lang="fr-FR" smtClean="0"/>
              <a:t>27/05/2025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D634E2D-445A-4677-BC79-29960ECCAF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75850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5C85C-3656-42B8-84AA-03A797382B98}" type="datetimeFigureOut">
              <a:rPr lang="fr-FR" smtClean="0"/>
              <a:t>27/05/2025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CD634E2D-445A-4677-BC79-29960ECCAF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58518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5C85C-3656-42B8-84AA-03A797382B98}" type="datetimeFigureOut">
              <a:rPr lang="fr-FR" smtClean="0"/>
              <a:t>27/05/2025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CD634E2D-445A-4677-BC79-29960ECCAF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8809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5C85C-3656-42B8-84AA-03A797382B98}" type="datetimeFigureOut">
              <a:rPr lang="fr-FR" smtClean="0"/>
              <a:t>27/05/2025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34E2D-445A-4677-BC79-29960ECCAF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65887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5C85C-3656-42B8-84AA-03A797382B98}" type="datetimeFigureOut">
              <a:rPr lang="fr-FR" smtClean="0"/>
              <a:t>27/05/2025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34E2D-445A-4677-BC79-29960ECCAF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14940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5C85C-3656-42B8-84AA-03A797382B98}" type="datetimeFigureOut">
              <a:rPr lang="fr-FR" smtClean="0"/>
              <a:t>27/05/2025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34E2D-445A-4677-BC79-29960ECCAF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3609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5C85C-3656-42B8-84AA-03A797382B98}" type="datetimeFigureOut">
              <a:rPr lang="fr-FR" smtClean="0"/>
              <a:t>27/05/2025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D634E2D-445A-4677-BC79-29960ECCAF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96223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25C85C-3656-42B8-84AA-03A797382B98}" type="datetimeFigureOut">
              <a:rPr lang="fr-FR" smtClean="0"/>
              <a:t>27/05/2025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CD634E2D-445A-4677-BC79-29960ECCAF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9594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hyperlink" Target="https://jeanjacquesrousseau-stjulien.ent.auvergnerhonealpes.fr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9ACEE7B-1802-42CE-8344-79D28AF9C0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8226" y="678202"/>
            <a:ext cx="9975574" cy="1707189"/>
          </a:xfrm>
        </p:spPr>
        <p:txBody>
          <a:bodyPr>
            <a:noAutofit/>
          </a:bodyPr>
          <a:lstStyle/>
          <a:p>
            <a:pPr algn="ctr"/>
            <a:r>
              <a:rPr lang="fr-FR" sz="4000" b="1" dirty="0"/>
              <a:t>Bienvenue au collège </a:t>
            </a:r>
            <a:br>
              <a:rPr lang="fr-FR" sz="4000" b="1" dirty="0"/>
            </a:br>
            <a:r>
              <a:rPr lang="fr-FR" sz="4000" b="1" dirty="0"/>
              <a:t>Jean Jacques Rousseau 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B5DF54A9-F8A1-453A-837B-3B1ED021A4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783949" cy="190800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DAB9EC3A-209B-4A28-BDA1-BA27F513DB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9861" y="2239618"/>
            <a:ext cx="8680174" cy="4293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77652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E01BD64-96F4-4A4A-A68E-A93D989AEC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908213"/>
          </a:xfrm>
        </p:spPr>
        <p:txBody>
          <a:bodyPr>
            <a:noAutofit/>
          </a:bodyPr>
          <a:lstStyle/>
          <a:p>
            <a:pPr algn="ctr"/>
            <a:r>
              <a:rPr lang="fr-FR" sz="4900" b="1" dirty="0"/>
              <a:t>La place des parents </a:t>
            </a:r>
            <a:br>
              <a:rPr lang="fr-FR" sz="5400" b="1" dirty="0"/>
            </a:br>
            <a:r>
              <a:rPr lang="fr-FR" sz="2800" dirty="0"/>
              <a:t>La confiance en l’autonomie de son enfant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D358348-977D-4501-9494-822097F413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49408" y="2240355"/>
            <a:ext cx="8915400" cy="3777622"/>
          </a:xfrm>
        </p:spPr>
        <p:txBody>
          <a:bodyPr>
            <a:normAutofit fontScale="85000" lnSpcReduction="20000"/>
          </a:bodyPr>
          <a:lstStyle/>
          <a:p>
            <a:endParaRPr lang="fr-FR" dirty="0"/>
          </a:p>
          <a:p>
            <a:pPr marL="0" indent="0">
              <a:buNone/>
            </a:pPr>
            <a:r>
              <a:rPr lang="fr-FR" sz="2000" i="1" u="sng" dirty="0"/>
              <a:t>2 régimes de sortie existent </a:t>
            </a:r>
            <a:r>
              <a:rPr lang="fr-FR" sz="2000" dirty="0"/>
              <a:t>:</a:t>
            </a:r>
          </a:p>
          <a:p>
            <a:endParaRPr lang="fr-FR" sz="2000" dirty="0"/>
          </a:p>
          <a:p>
            <a:pPr marL="0" indent="0">
              <a:buNone/>
            </a:pPr>
            <a:r>
              <a:rPr lang="fr-FR" sz="2000" b="1" dirty="0">
                <a:solidFill>
                  <a:srgbClr val="FF0000"/>
                </a:solidFill>
              </a:rPr>
              <a:t>Rouge – Je n’ai pas confiance ou il n’est pas prêt : il reste au collège de 8h15h à 17h05 même si les cours de la journée se terminent avant</a:t>
            </a:r>
          </a:p>
          <a:p>
            <a:endParaRPr lang="fr-FR" sz="2000" b="1" dirty="0">
              <a:solidFill>
                <a:schemeClr val="accent6"/>
              </a:solidFill>
            </a:endParaRPr>
          </a:p>
          <a:p>
            <a:pPr marL="0" indent="0">
              <a:buNone/>
            </a:pPr>
            <a:r>
              <a:rPr lang="fr-FR" sz="2000" b="1" dirty="0">
                <a:solidFill>
                  <a:srgbClr val="00B050"/>
                </a:solidFill>
              </a:rPr>
              <a:t>Vert – Je lui fais confiance, il est autonome : il peut sortir dès la fin des cours selon l’emploi du temps de la classe </a:t>
            </a:r>
          </a:p>
          <a:p>
            <a:r>
              <a:rPr lang="fr-FR" sz="2000" b="1" u="sng" dirty="0">
                <a:solidFill>
                  <a:schemeClr val="tx1"/>
                </a:solidFill>
              </a:rPr>
              <a:t>Rappel</a:t>
            </a:r>
            <a:r>
              <a:rPr lang="fr-FR" sz="2000" b="1" dirty="0">
                <a:solidFill>
                  <a:schemeClr val="tx1"/>
                </a:solidFill>
              </a:rPr>
              <a:t> : Aucun élève demi-pensionnaire n’est autorisé à sortir avant d’avoir pris son repas au collège.</a:t>
            </a:r>
          </a:p>
          <a:p>
            <a:endParaRPr lang="fr-FR" sz="2000" b="1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fr-FR" sz="2000" i="1" dirty="0">
                <a:solidFill>
                  <a:srgbClr val="0070C0"/>
                </a:solidFill>
              </a:rPr>
              <a:t>Adaptable au cours de l’année en respectant un délai de prévenance raisonnable 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30D86A14-2E94-4EFB-AF35-64EB19CE60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3799"/>
            <a:ext cx="1786283" cy="1908213"/>
          </a:xfrm>
          <a:prstGeom prst="rect">
            <a:avLst/>
          </a:prstGeom>
        </p:spPr>
      </p:pic>
      <p:pic>
        <p:nvPicPr>
          <p:cNvPr id="7" name="Graphique 6" descr="Feu de signalisation">
            <a:extLst>
              <a:ext uri="{FF2B5EF4-FFF2-40B4-BE49-F238E27FC236}">
                <a16:creationId xmlns:a16="http://schemas.microsoft.com/office/drawing/2014/main" id="{C78AF33A-2B33-41BC-9CC3-DDE221BAE3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602788" y="73799"/>
            <a:ext cx="2655036" cy="2655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90061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8E07F13-BA92-409F-9196-3D90315EA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sz="5400" b="1" dirty="0"/>
              <a:t>La place des parents </a:t>
            </a:r>
            <a:br>
              <a:rPr lang="fr-FR" sz="5400" b="1" dirty="0"/>
            </a:br>
            <a:r>
              <a:rPr lang="fr-FR" dirty="0"/>
              <a:t>Le téléphone portable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CB7FBBFB-A8F3-4BB8-A5B8-16090E1F0D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793" y="2279374"/>
            <a:ext cx="3841341" cy="3154018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F6853C29-581B-4F75-9B3C-532618C183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652" y="0"/>
            <a:ext cx="1786283" cy="1908213"/>
          </a:xfrm>
          <a:prstGeom prst="rect">
            <a:avLst/>
          </a:prstGeom>
        </p:spPr>
      </p:pic>
      <p:sp>
        <p:nvSpPr>
          <p:cNvPr id="8" name="Ellipse 7">
            <a:extLst>
              <a:ext uri="{FF2B5EF4-FFF2-40B4-BE49-F238E27FC236}">
                <a16:creationId xmlns:a16="http://schemas.microsoft.com/office/drawing/2014/main" id="{823BD60F-DAD9-48DB-BA2E-0BDB5A9ACD34}"/>
              </a:ext>
            </a:extLst>
          </p:cNvPr>
          <p:cNvSpPr/>
          <p:nvPr/>
        </p:nvSpPr>
        <p:spPr>
          <a:xfrm>
            <a:off x="6096000" y="2623930"/>
            <a:ext cx="4704522" cy="9939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i="1" u="sng" dirty="0"/>
              <a:t>Principe</a:t>
            </a:r>
            <a:r>
              <a:rPr lang="fr-FR" dirty="0"/>
              <a:t> : Téléphone portable interdit dans l’enceinte du collège</a:t>
            </a:r>
          </a:p>
        </p:txBody>
      </p:sp>
      <p:cxnSp>
        <p:nvCxnSpPr>
          <p:cNvPr id="10" name="Connecteur : en arc 9">
            <a:extLst>
              <a:ext uri="{FF2B5EF4-FFF2-40B4-BE49-F238E27FC236}">
                <a16:creationId xmlns:a16="http://schemas.microsoft.com/office/drawing/2014/main" id="{F9A7EB8A-9581-47AB-A70F-8ED583310959}"/>
              </a:ext>
            </a:extLst>
          </p:cNvPr>
          <p:cNvCxnSpPr>
            <a:cxnSpLocks/>
          </p:cNvCxnSpPr>
          <p:nvPr/>
        </p:nvCxnSpPr>
        <p:spPr>
          <a:xfrm rot="5400000">
            <a:off x="6460434" y="3677480"/>
            <a:ext cx="1179446" cy="1060174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Ellipse 11">
            <a:extLst>
              <a:ext uri="{FF2B5EF4-FFF2-40B4-BE49-F238E27FC236}">
                <a16:creationId xmlns:a16="http://schemas.microsoft.com/office/drawing/2014/main" id="{5F347158-21E1-499A-A805-0424E8BA5354}"/>
              </a:ext>
            </a:extLst>
          </p:cNvPr>
          <p:cNvSpPr/>
          <p:nvPr/>
        </p:nvSpPr>
        <p:spPr>
          <a:xfrm>
            <a:off x="5433391" y="4823791"/>
            <a:ext cx="2160105" cy="11794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En définir le besoin avec votre enfant </a:t>
            </a:r>
          </a:p>
        </p:txBody>
      </p:sp>
      <p:cxnSp>
        <p:nvCxnSpPr>
          <p:cNvPr id="14" name="Connecteur : en arc 13">
            <a:extLst>
              <a:ext uri="{FF2B5EF4-FFF2-40B4-BE49-F238E27FC236}">
                <a16:creationId xmlns:a16="http://schemas.microsoft.com/office/drawing/2014/main" id="{22A54D16-FBB1-48DD-ADC6-0A884733B144}"/>
              </a:ext>
            </a:extLst>
          </p:cNvPr>
          <p:cNvCxnSpPr/>
          <p:nvPr/>
        </p:nvCxnSpPr>
        <p:spPr>
          <a:xfrm rot="16200000" flipH="1">
            <a:off x="9077739" y="3723860"/>
            <a:ext cx="1404731" cy="1192695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Ellipse 14">
            <a:extLst>
              <a:ext uri="{FF2B5EF4-FFF2-40B4-BE49-F238E27FC236}">
                <a16:creationId xmlns:a16="http://schemas.microsoft.com/office/drawing/2014/main" id="{5446E91C-BCF6-44AC-A3AD-1E6A9B36E5B9}"/>
              </a:ext>
            </a:extLst>
          </p:cNvPr>
          <p:cNvSpPr/>
          <p:nvPr/>
        </p:nvSpPr>
        <p:spPr>
          <a:xfrm>
            <a:off x="8931966" y="4982817"/>
            <a:ext cx="3048000" cy="11794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Vigilance accrue par rapport aux réseaux sociaux </a:t>
            </a:r>
          </a:p>
        </p:txBody>
      </p:sp>
    </p:spTree>
    <p:extLst>
      <p:ext uri="{BB962C8B-B14F-4D97-AF65-F5344CB8AC3E}">
        <p14:creationId xmlns:p14="http://schemas.microsoft.com/office/powerpoint/2010/main" val="2713000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C02CFE8-44AF-4A78-9274-3DCB7BB29A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u="sng" dirty="0"/>
              <a:t>Accompagnement Français et Mathématiques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F2E4AA1-DA53-4AD2-B70A-21DB3C260E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/>
              <a:t>Non renouvellement des modalités 2024/2025 - groupes de besoins :</a:t>
            </a:r>
          </a:p>
          <a:p>
            <a:pPr lvl="1"/>
            <a:r>
              <a:rPr lang="fr-FR" dirty="0"/>
              <a:t>Contraintes trop fortes sur les emplois du temps des élèves </a:t>
            </a:r>
          </a:p>
          <a:p>
            <a:pPr lvl="1"/>
            <a:r>
              <a:rPr lang="fr-FR" dirty="0"/>
              <a:t>Changement de groupes qui ne pouvaient se faire qu’à la marge</a:t>
            </a:r>
          </a:p>
          <a:p>
            <a:endParaRPr lang="fr-FR" dirty="0"/>
          </a:p>
          <a:p>
            <a:r>
              <a:rPr lang="fr-FR" dirty="0"/>
              <a:t>Mise en place des groupes de besoin dans le cadre d’heures de </a:t>
            </a:r>
            <a:r>
              <a:rPr lang="fr-FR" u="sng" dirty="0" err="1"/>
              <a:t>co</a:t>
            </a:r>
            <a:r>
              <a:rPr lang="fr-FR" u="sng" dirty="0"/>
              <a:t>-enseignement</a:t>
            </a:r>
            <a:r>
              <a:rPr lang="fr-FR" dirty="0"/>
              <a:t> sur les 2 disciplines :</a:t>
            </a:r>
          </a:p>
          <a:p>
            <a:pPr lvl="1"/>
            <a:r>
              <a:rPr lang="fr-FR" dirty="0"/>
              <a:t>Prise en charge des élèves en groupe en fonction de leurs besoins, évolue tout au long </a:t>
            </a:r>
            <a:r>
              <a:rPr lang="fr-FR"/>
              <a:t>de l’année</a:t>
            </a:r>
            <a:endParaRPr lang="fr-FR" dirty="0"/>
          </a:p>
          <a:p>
            <a:pPr lvl="1"/>
            <a:r>
              <a:rPr lang="fr-FR" dirty="0"/>
              <a:t>Progression pédagogique commune</a:t>
            </a:r>
          </a:p>
          <a:p>
            <a:pPr lvl="1"/>
            <a:r>
              <a:rPr lang="fr-FR" dirty="0"/>
              <a:t>Contrainte moins lourde sur les emplois car moins d’alignements nécessaires entre les différentes classes</a:t>
            </a:r>
          </a:p>
        </p:txBody>
      </p:sp>
    </p:spTree>
    <p:extLst>
      <p:ext uri="{BB962C8B-B14F-4D97-AF65-F5344CB8AC3E}">
        <p14:creationId xmlns:p14="http://schemas.microsoft.com/office/powerpoint/2010/main" val="1660663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D049B8A-29BE-4774-B9C3-E444D12D1B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40588" y="624110"/>
            <a:ext cx="8911687" cy="1280890"/>
          </a:xfrm>
        </p:spPr>
        <p:txBody>
          <a:bodyPr>
            <a:noAutofit/>
          </a:bodyPr>
          <a:lstStyle/>
          <a:p>
            <a:pPr algn="ctr"/>
            <a:r>
              <a:rPr lang="fr-FR" sz="4000" b="1" dirty="0"/>
              <a:t>Le dispositif </a:t>
            </a:r>
            <a:br>
              <a:rPr lang="fr-FR" sz="4000" b="1" dirty="0"/>
            </a:br>
            <a:r>
              <a:rPr lang="fr-FR" sz="4000" b="1" dirty="0"/>
              <a:t>« </a:t>
            </a:r>
            <a:r>
              <a:rPr lang="fr-FR" sz="4000" b="1" i="1" u="sng" dirty="0"/>
              <a:t>Devoirs Faits »</a:t>
            </a:r>
            <a:br>
              <a:rPr lang="fr-FR" sz="4000" dirty="0"/>
            </a:br>
            <a:endParaRPr lang="fr-FR" sz="4000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D34E12CA-3D2F-40DD-92FD-3BF6A3762A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3799"/>
            <a:ext cx="1652631" cy="1908213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7A0FE1E5-5FB6-4E52-AB6B-02470BBDBAEE}"/>
              </a:ext>
            </a:extLst>
          </p:cNvPr>
          <p:cNvSpPr txBox="1"/>
          <p:nvPr/>
        </p:nvSpPr>
        <p:spPr>
          <a:xfrm>
            <a:off x="2846439" y="3008671"/>
            <a:ext cx="837708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Sur des heures d’étude ou sur le temps de la pause méridienne en fonction de l’emploi du temps de l’élève</a:t>
            </a:r>
          </a:p>
          <a:p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Encadré par de enseignants </a:t>
            </a:r>
          </a:p>
          <a:p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Inscription soit à l’initiative des parents soit sur proposition de l’équipe pédagogique (Via l’ENT)</a:t>
            </a:r>
          </a:p>
          <a:p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Permet à l’élève de faire une partie de ses devoirs ou de demander à revoir certains points avec l’enseignant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</p:txBody>
      </p:sp>
      <p:pic>
        <p:nvPicPr>
          <p:cNvPr id="1026" name="Picture 2" descr="SITE DEVOIR FAITS – Collège Georges CHARPAK de BRINDAS 69126">
            <a:extLst>
              <a:ext uri="{FF2B5EF4-FFF2-40B4-BE49-F238E27FC236}">
                <a16:creationId xmlns:a16="http://schemas.microsoft.com/office/drawing/2014/main" id="{3375B595-4423-4376-B178-325B801DE8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4025" y="624110"/>
            <a:ext cx="2847975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es ressources pour &quot;Devoirs faits&quot; | CPE - Vie scolaire">
            <a:extLst>
              <a:ext uri="{FF2B5EF4-FFF2-40B4-BE49-F238E27FC236}">
                <a16:creationId xmlns:a16="http://schemas.microsoft.com/office/drawing/2014/main" id="{6397B6D8-0837-4BA1-96DB-BECA2C36B3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3908" y="555965"/>
            <a:ext cx="3103927" cy="1668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94112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40BCE91-6A6B-460B-BF4F-A46D7B5645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58723"/>
            <a:ext cx="8911687" cy="1846277"/>
          </a:xfrm>
        </p:spPr>
        <p:txBody>
          <a:bodyPr>
            <a:noAutofit/>
          </a:bodyPr>
          <a:lstStyle/>
          <a:p>
            <a:pPr algn="ctr"/>
            <a:br>
              <a:rPr lang="fr-FR" sz="4900" b="1" dirty="0"/>
            </a:br>
            <a:r>
              <a:rPr lang="fr-FR" sz="4000" dirty="0"/>
              <a:t>Les outils pour accompagner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1EF74B0-A13B-48BA-8574-B1AA1262D5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r>
              <a:rPr lang="fr-FR" dirty="0">
                <a:hlinkClick r:id="rId2"/>
              </a:rPr>
              <a:t>ENT</a:t>
            </a:r>
            <a:r>
              <a:rPr lang="fr-FR" dirty="0"/>
              <a:t> et Pronote</a:t>
            </a:r>
          </a:p>
          <a:p>
            <a:r>
              <a:rPr lang="fr-FR" dirty="0"/>
              <a:t>un code d’accès réservé </a:t>
            </a:r>
          </a:p>
          <a:p>
            <a:pPr marL="0" indent="0">
              <a:buNone/>
            </a:pPr>
            <a:r>
              <a:rPr lang="fr-FR" dirty="0"/>
              <a:t>à l’élève donné à la rentrée</a:t>
            </a:r>
          </a:p>
          <a:p>
            <a:pPr marL="0" indent="0">
              <a:buNone/>
            </a:pPr>
            <a:endParaRPr lang="fr-FR" dirty="0"/>
          </a:p>
          <a:p>
            <a:r>
              <a:rPr lang="fr-FR" dirty="0"/>
              <a:t>un autre code réservé </a:t>
            </a:r>
          </a:p>
          <a:p>
            <a:pPr marL="0" indent="0">
              <a:buNone/>
            </a:pPr>
            <a:r>
              <a:rPr lang="fr-FR" dirty="0"/>
              <a:t>aux parents - </a:t>
            </a:r>
            <a:r>
              <a:rPr lang="fr-FR" dirty="0" err="1"/>
              <a:t>Educonnect</a:t>
            </a:r>
            <a:endParaRPr lang="fr-FR" dirty="0"/>
          </a:p>
          <a:p>
            <a:pPr marL="0" indent="0">
              <a:buNone/>
            </a:pPr>
            <a:endParaRPr lang="fr-FR" dirty="0"/>
          </a:p>
          <a:p>
            <a:r>
              <a:rPr lang="fr-FR" dirty="0"/>
              <a:t>Pour nous contacter : </a:t>
            </a:r>
          </a:p>
          <a:p>
            <a:pPr lvl="2"/>
            <a:r>
              <a:rPr lang="fr-FR" u="sng" dirty="0"/>
              <a:t>Par téléphone </a:t>
            </a:r>
            <a:r>
              <a:rPr lang="fr-FR" dirty="0"/>
              <a:t>: 04 50 49 33 43</a:t>
            </a:r>
          </a:p>
          <a:p>
            <a:pPr lvl="2"/>
            <a:r>
              <a:rPr lang="fr-FR" u="sng" dirty="0"/>
              <a:t>Par mail </a:t>
            </a:r>
            <a:r>
              <a:rPr lang="fr-FR" dirty="0"/>
              <a:t>: ce,0741419r@ac-grenoble.fr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5" name="Image 4">
            <a:hlinkClick r:id="rId3" action="ppaction://hlinksldjump"/>
            <a:hlinkHover r:id="rId3" action="ppaction://hlinksldjump"/>
            <a:extLst>
              <a:ext uri="{FF2B5EF4-FFF2-40B4-BE49-F238E27FC236}">
                <a16:creationId xmlns:a16="http://schemas.microsoft.com/office/drawing/2014/main" id="{758C542E-BBEB-4911-93EB-8341150A545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6086" y="3067050"/>
            <a:ext cx="5234610" cy="2339837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AE5D8546-3F34-4636-B871-25CA3BDC16D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7148" y="0"/>
            <a:ext cx="1786283" cy="1908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43586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87EF2D1D-28C7-4D54-B608-9C43BDC194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525424"/>
          </a:xfrm>
        </p:spPr>
        <p:txBody>
          <a:bodyPr>
            <a:normAutofit fontScale="90000"/>
          </a:bodyPr>
          <a:lstStyle/>
          <a:p>
            <a:r>
              <a:rPr lang="fr-FR" dirty="0"/>
              <a:t>Nous vous remercions pour votre attention.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D14DBCE0-6F2E-40C4-859A-EC8B72EEAD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3799"/>
            <a:ext cx="1786283" cy="1908213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714E8BCC-2765-4233-9444-9795872A3C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8924" y="3021496"/>
            <a:ext cx="8834849" cy="3158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75393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E8FCEA8-8EDF-4474-9D19-91F80A757D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6756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fr-FR" sz="4900" b="1" dirty="0"/>
              <a:t>		Un collège à taille humaine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4EBC3A2D-D65E-464F-892D-ED9DDC0D2450}"/>
              </a:ext>
            </a:extLst>
          </p:cNvPr>
          <p:cNvSpPr txBox="1"/>
          <p:nvPr/>
        </p:nvSpPr>
        <p:spPr>
          <a:xfrm>
            <a:off x="2114550" y="1923538"/>
            <a:ext cx="923925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u="sng" dirty="0"/>
              <a:t>Au 22 mai 2025</a:t>
            </a:r>
            <a:r>
              <a:rPr lang="fr-FR" sz="2800" dirty="0"/>
              <a:t>,  538 élèves </a:t>
            </a:r>
          </a:p>
          <a:p>
            <a:r>
              <a:rPr lang="fr-FR" sz="2000" dirty="0"/>
              <a:t>5 classes par division.</a:t>
            </a:r>
            <a:endParaRPr lang="fr-FR" sz="2000" baseline="30000" dirty="0"/>
          </a:p>
          <a:p>
            <a:r>
              <a:rPr lang="fr-FR" sz="2000" dirty="0"/>
              <a:t>394 élèves déjeunent à la cantine soit 73 %, </a:t>
            </a:r>
          </a:p>
          <a:p>
            <a:r>
              <a:rPr lang="fr-FR" sz="2000" dirty="0"/>
              <a:t>75% utilisent les transports scolaires</a:t>
            </a:r>
          </a:p>
          <a:p>
            <a:r>
              <a:rPr lang="fr-FR" sz="2000" dirty="0"/>
              <a:t>Le niveau 6</a:t>
            </a:r>
            <a:r>
              <a:rPr lang="fr-FR" sz="2000" baseline="30000" dirty="0"/>
              <a:t>ème</a:t>
            </a:r>
            <a:r>
              <a:rPr lang="fr-FR" sz="2000" dirty="0"/>
              <a:t> regroupe 139 élèves soit une moyenne de 27,8 élèves par classe.</a:t>
            </a:r>
          </a:p>
          <a:p>
            <a:endParaRPr lang="fr-FR" sz="2000" dirty="0"/>
          </a:p>
          <a:p>
            <a:r>
              <a:rPr lang="fr-FR" sz="2000" dirty="0"/>
              <a:t>40 enseignants</a:t>
            </a:r>
          </a:p>
          <a:p>
            <a:endParaRPr lang="fr-FR" sz="2000" dirty="0"/>
          </a:p>
          <a:p>
            <a:r>
              <a:rPr lang="fr-FR" sz="2800" u="sng" dirty="0"/>
              <a:t>Prévisions d’ effectifs rentrée 2025 : </a:t>
            </a:r>
          </a:p>
          <a:p>
            <a:endParaRPr lang="fr-FR" sz="2800" u="sng" dirty="0"/>
          </a:p>
          <a:p>
            <a:r>
              <a:rPr lang="fr-FR" sz="2000" dirty="0"/>
              <a:t>521 élèves attendus </a:t>
            </a:r>
          </a:p>
          <a:p>
            <a:r>
              <a:rPr lang="fr-FR" sz="2000" dirty="0"/>
              <a:t>5 classes par division </a:t>
            </a:r>
          </a:p>
          <a:p>
            <a:endParaRPr lang="fr-FR" sz="2400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86AEBD4-2A82-4BED-BB05-744D6D0BFE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5538"/>
            <a:ext cx="1783951" cy="19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9032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D43DBF02-4E26-4325-8428-FCDCA86EA6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fr-FR" sz="4000" b="1" dirty="0"/>
              <a:t>L’offre éducative riche et proche </a:t>
            </a:r>
            <a:br>
              <a:rPr lang="fr-FR" sz="4000" b="1" dirty="0"/>
            </a:br>
            <a:r>
              <a:rPr lang="fr-FR" sz="4000" b="1" dirty="0"/>
              <a:t>des besoins des élèves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4F1F5D32-CDE8-4D81-80C1-3F469959BB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3799"/>
            <a:ext cx="1786283" cy="1908213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B4903A3C-EE33-4C9A-9348-76FC7A36F8BC}"/>
              </a:ext>
            </a:extLst>
          </p:cNvPr>
          <p:cNvSpPr txBox="1"/>
          <p:nvPr/>
        </p:nvSpPr>
        <p:spPr>
          <a:xfrm>
            <a:off x="1474839" y="1982012"/>
            <a:ext cx="9645445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u="sng" dirty="0"/>
              <a:t>L’offre pédagogique 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2800" dirty="0"/>
              <a:t>A partir de la 6</a:t>
            </a:r>
            <a:r>
              <a:rPr lang="fr-FR" sz="2800" baseline="30000" dirty="0"/>
              <a:t>ème</a:t>
            </a:r>
            <a:r>
              <a:rPr lang="fr-FR" sz="2800" dirty="0"/>
              <a:t>  	Allemand bilangue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fr-FR" sz="1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2800" dirty="0"/>
              <a:t>A partir de la 5</a:t>
            </a:r>
            <a:r>
              <a:rPr lang="fr-FR" sz="2800" baseline="30000" dirty="0"/>
              <a:t>ème</a:t>
            </a:r>
            <a:r>
              <a:rPr lang="fr-FR" sz="2800" dirty="0"/>
              <a:t>  	Obligation d’avoir une LV2 	(allemand, espagnol ou italien)</a:t>
            </a:r>
          </a:p>
          <a:p>
            <a:pPr lvl="7"/>
            <a:r>
              <a:rPr lang="fr-FR" sz="2800" dirty="0"/>
              <a:t>	Facultatif LCA</a:t>
            </a:r>
          </a:p>
          <a:p>
            <a:pPr lvl="7"/>
            <a:endParaRPr lang="fr-FR" sz="1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2800" dirty="0"/>
              <a:t>A partir de la 4</a:t>
            </a:r>
            <a:r>
              <a:rPr lang="fr-FR" sz="2800" baseline="30000" dirty="0"/>
              <a:t>ème</a:t>
            </a:r>
            <a:r>
              <a:rPr lang="fr-FR" sz="2800" dirty="0"/>
              <a:t> 	Facultatif LCE Espagnol</a:t>
            </a:r>
          </a:p>
          <a:p>
            <a:pPr lvl="7"/>
            <a:r>
              <a:rPr lang="fr-FR" sz="2800"/>
              <a:t>	</a:t>
            </a:r>
            <a:endParaRPr lang="fr-FR" sz="1000" dirty="0"/>
          </a:p>
          <a:p>
            <a:r>
              <a:rPr lang="fr-FR" sz="2800" u="sng" dirty="0"/>
              <a:t>Dispositifs d’accueil 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2800" dirty="0"/>
              <a:t>ULIS – 1 			Unité locale d’inclusion scolaire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2800" dirty="0"/>
              <a:t>UPE2A – 1 		Accueil élèves non francophones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fr-FR" sz="4400" dirty="0"/>
          </a:p>
        </p:txBody>
      </p:sp>
    </p:spTree>
    <p:extLst>
      <p:ext uri="{BB962C8B-B14F-4D97-AF65-F5344CB8AC3E}">
        <p14:creationId xmlns:p14="http://schemas.microsoft.com/office/powerpoint/2010/main" val="3852215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C619A03-4116-4EBA-B41D-F04D0A3358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fr-FR" dirty="0"/>
            </a:br>
            <a:endParaRPr lang="fr-FR" dirty="0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8A319554-8BE5-40FD-A318-0B4CFCF0D9D9}"/>
              </a:ext>
            </a:extLst>
          </p:cNvPr>
          <p:cNvSpPr txBox="1">
            <a:spLocks/>
          </p:cNvSpPr>
          <p:nvPr/>
        </p:nvSpPr>
        <p:spPr>
          <a:xfrm>
            <a:off x="930965" y="325369"/>
            <a:ext cx="10515600" cy="10826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4900" b="1" dirty="0"/>
              <a:t>L’encadrement des élèves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645C91E8-CBFF-4FC7-B238-6E40A826A4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30742"/>
            <a:ext cx="1783948" cy="1908000"/>
          </a:xfrm>
          <a:prstGeom prst="rect">
            <a:avLst/>
          </a:prstGeom>
        </p:spPr>
      </p:pic>
      <p:sp>
        <p:nvSpPr>
          <p:cNvPr id="6" name="Ellipse 5">
            <a:extLst>
              <a:ext uri="{FF2B5EF4-FFF2-40B4-BE49-F238E27FC236}">
                <a16:creationId xmlns:a16="http://schemas.microsoft.com/office/drawing/2014/main" id="{11359FAA-B044-4892-89D8-4901FFBA9C6C}"/>
              </a:ext>
            </a:extLst>
          </p:cNvPr>
          <p:cNvSpPr/>
          <p:nvPr/>
        </p:nvSpPr>
        <p:spPr>
          <a:xfrm rot="20910440">
            <a:off x="1014065" y="1386315"/>
            <a:ext cx="3034749" cy="172221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Des </a:t>
            </a:r>
            <a:r>
              <a:rPr lang="fr-FR" b="1" u="sng" dirty="0"/>
              <a:t>professeurs</a:t>
            </a:r>
            <a:r>
              <a:rPr lang="fr-FR" dirty="0"/>
              <a:t> dont un professeur principal par classe 	</a:t>
            </a:r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D238244E-E92E-4D2B-A6C1-1CF0FFB14972}"/>
              </a:ext>
            </a:extLst>
          </p:cNvPr>
          <p:cNvSpPr/>
          <p:nvPr/>
        </p:nvSpPr>
        <p:spPr>
          <a:xfrm rot="854365">
            <a:off x="7769086" y="1362685"/>
            <a:ext cx="4290391" cy="17694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L’équipe </a:t>
            </a:r>
            <a:r>
              <a:rPr lang="fr-FR" b="1" u="sng" dirty="0"/>
              <a:t>Vie Scolaire </a:t>
            </a:r>
            <a:r>
              <a:rPr lang="fr-FR" dirty="0"/>
              <a:t>composée d’une Conseillère Principale d’éducation et d’Assistants d’Education  </a:t>
            </a: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CDFE3636-BA5F-4AE0-B833-4510E73472C6}"/>
              </a:ext>
            </a:extLst>
          </p:cNvPr>
          <p:cNvSpPr/>
          <p:nvPr/>
        </p:nvSpPr>
        <p:spPr>
          <a:xfrm rot="20758111">
            <a:off x="-92211" y="4058964"/>
            <a:ext cx="3909391" cy="124239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Des </a:t>
            </a:r>
            <a:r>
              <a:rPr lang="fr-FR" b="1" u="sng" dirty="0"/>
              <a:t>personnels de Service </a:t>
            </a:r>
            <a:r>
              <a:rPr lang="fr-FR" dirty="0"/>
              <a:t>( Cantine, entretien…)</a:t>
            </a: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DF87F003-AF6D-4FBD-92FC-079FE655558D}"/>
              </a:ext>
            </a:extLst>
          </p:cNvPr>
          <p:cNvSpPr/>
          <p:nvPr/>
        </p:nvSpPr>
        <p:spPr>
          <a:xfrm>
            <a:off x="4021117" y="4369960"/>
            <a:ext cx="3815376" cy="11827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Des </a:t>
            </a:r>
            <a:r>
              <a:rPr lang="fr-FR" b="1" u="sng" dirty="0"/>
              <a:t>personnels administratifs </a:t>
            </a:r>
            <a:r>
              <a:rPr lang="fr-FR" dirty="0"/>
              <a:t>(Secrétariat, Intendance)</a:t>
            </a: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0109B592-6AE2-4429-9173-63ACF193E14B}"/>
              </a:ext>
            </a:extLst>
          </p:cNvPr>
          <p:cNvSpPr/>
          <p:nvPr/>
        </p:nvSpPr>
        <p:spPr>
          <a:xfrm rot="1243015">
            <a:off x="7832036" y="4183998"/>
            <a:ext cx="4426226" cy="139147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Des </a:t>
            </a:r>
            <a:r>
              <a:rPr lang="fr-FR" b="1" u="sng" dirty="0"/>
              <a:t>personnels spécialisés </a:t>
            </a:r>
            <a:r>
              <a:rPr lang="fr-FR" dirty="0"/>
              <a:t>avec des journée de permanence (Infirmière, </a:t>
            </a:r>
            <a:r>
              <a:rPr lang="fr-FR" dirty="0" err="1"/>
              <a:t>PsyEN</a:t>
            </a:r>
            <a:r>
              <a:rPr lang="fr-FR" dirty="0"/>
              <a:t>, Assistante Sociale)</a:t>
            </a: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52F9A12A-1B96-49E7-BE87-92203009C559}"/>
              </a:ext>
            </a:extLst>
          </p:cNvPr>
          <p:cNvSpPr/>
          <p:nvPr/>
        </p:nvSpPr>
        <p:spPr>
          <a:xfrm>
            <a:off x="2531439" y="5795268"/>
            <a:ext cx="6824870" cy="9602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 Une </a:t>
            </a:r>
            <a:r>
              <a:rPr lang="fr-FR" b="1" u="sng" dirty="0"/>
              <a:t>équipe de direction </a:t>
            </a:r>
            <a:r>
              <a:rPr lang="fr-FR" dirty="0"/>
              <a:t>: Principale, Principale Adjointe et Adjointe Gestionnaire</a:t>
            </a:r>
          </a:p>
        </p:txBody>
      </p:sp>
      <p:sp>
        <p:nvSpPr>
          <p:cNvPr id="13" name="AutoShape 2" descr="Le ministre annonce que les professeurs des écoles iront au collège 1h par  semaine pour accompagner les élèves en difficulté - Professeurs des écoles">
            <a:extLst>
              <a:ext uri="{FF2B5EF4-FFF2-40B4-BE49-F238E27FC236}">
                <a16:creationId xmlns:a16="http://schemas.microsoft.com/office/drawing/2014/main" id="{864D6C9A-6DC7-4BB1-BA25-81F6D337AE6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-1656521" y="4879738"/>
            <a:ext cx="745119" cy="16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3074" name="Picture 2" descr="Ensemble De Professeurs De Dessin Animé | Vecteur Premium">
            <a:extLst>
              <a:ext uri="{FF2B5EF4-FFF2-40B4-BE49-F238E27FC236}">
                <a16:creationId xmlns:a16="http://schemas.microsoft.com/office/drawing/2014/main" id="{7CE21A06-4606-4AA3-B7B8-B349372F04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9961" y="2460251"/>
            <a:ext cx="3707901" cy="1280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98433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9D87F75-E15E-4A07-BFDB-1AAC408A3B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4900" b="1" dirty="0"/>
              <a:t>La vie au collège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C3890F2D-F4BA-4909-A6DC-C248AF882D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786283" cy="1908213"/>
          </a:xfrm>
          <a:prstGeom prst="rect">
            <a:avLst/>
          </a:prstGeom>
        </p:spPr>
      </p:pic>
      <p:sp>
        <p:nvSpPr>
          <p:cNvPr id="6" name="Ellipse 5">
            <a:extLst>
              <a:ext uri="{FF2B5EF4-FFF2-40B4-BE49-F238E27FC236}">
                <a16:creationId xmlns:a16="http://schemas.microsoft.com/office/drawing/2014/main" id="{E1016883-4CB4-48A5-8557-08B252AE54B8}"/>
              </a:ext>
            </a:extLst>
          </p:cNvPr>
          <p:cNvSpPr/>
          <p:nvPr/>
        </p:nvSpPr>
        <p:spPr>
          <a:xfrm>
            <a:off x="1786283" y="1494543"/>
            <a:ext cx="3493329" cy="13255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Un </a:t>
            </a:r>
            <a:r>
              <a:rPr lang="fr-FR" b="1" u="sng" dirty="0"/>
              <a:t>Emploi du temps  </a:t>
            </a:r>
            <a:r>
              <a:rPr lang="fr-FR" dirty="0"/>
              <a:t>qui change toutes les heures</a:t>
            </a:r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F5FC2AE7-586B-4487-A8AC-F6D597116CF5}"/>
              </a:ext>
            </a:extLst>
          </p:cNvPr>
          <p:cNvSpPr/>
          <p:nvPr/>
        </p:nvSpPr>
        <p:spPr>
          <a:xfrm>
            <a:off x="8115574" y="1536287"/>
            <a:ext cx="3493330" cy="18927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Des </a:t>
            </a:r>
            <a:r>
              <a:rPr lang="fr-FR" b="1" u="sng" dirty="0"/>
              <a:t>salles spécialisées  </a:t>
            </a:r>
            <a:r>
              <a:rPr lang="fr-FR" dirty="0"/>
              <a:t>pour certaines disciplines (Sciences, Arts Plastiques, Education Musicale)</a:t>
            </a:r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0D0FDD42-E4D7-4465-A217-A5D5585B31CC}"/>
              </a:ext>
            </a:extLst>
          </p:cNvPr>
          <p:cNvSpPr/>
          <p:nvPr/>
        </p:nvSpPr>
        <p:spPr>
          <a:xfrm>
            <a:off x="1818171" y="4726504"/>
            <a:ext cx="4028661" cy="133218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Des heures d’</a:t>
            </a:r>
            <a:r>
              <a:rPr lang="fr-FR" b="1" u="sng" dirty="0"/>
              <a:t>étude</a:t>
            </a:r>
            <a:r>
              <a:rPr lang="fr-FR" dirty="0"/>
              <a:t> encadrées par les assistants d’éducation</a:t>
            </a: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7281C51F-C170-4C4A-BEEA-0D842B9A7D7B}"/>
              </a:ext>
            </a:extLst>
          </p:cNvPr>
          <p:cNvSpPr/>
          <p:nvPr/>
        </p:nvSpPr>
        <p:spPr>
          <a:xfrm>
            <a:off x="5314124" y="3429000"/>
            <a:ext cx="2372139" cy="10369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Un </a:t>
            </a:r>
            <a:r>
              <a:rPr lang="fr-FR" b="1" u="sng" dirty="0"/>
              <a:t>CDI</a:t>
            </a: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3583FA71-AACD-4670-B516-EDE957A2EC10}"/>
              </a:ext>
            </a:extLst>
          </p:cNvPr>
          <p:cNvSpPr/>
          <p:nvPr/>
        </p:nvSpPr>
        <p:spPr>
          <a:xfrm>
            <a:off x="8979728" y="4109951"/>
            <a:ext cx="2788202" cy="12324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Un </a:t>
            </a:r>
            <a:r>
              <a:rPr lang="fr-FR" b="1" u="sng" dirty="0"/>
              <a:t>foyer</a:t>
            </a:r>
            <a:r>
              <a:rPr lang="fr-FR" dirty="0"/>
              <a:t> à destination des élèves</a:t>
            </a:r>
          </a:p>
        </p:txBody>
      </p:sp>
      <p:pic>
        <p:nvPicPr>
          <p:cNvPr id="2050" name="Picture 2" descr="Changement d'emploi du temps des élèves à compter du 9 novembre 2020 |  Collège Maryse Bastie">
            <a:extLst>
              <a:ext uri="{FF2B5EF4-FFF2-40B4-BE49-F238E27FC236}">
                <a16:creationId xmlns:a16="http://schemas.microsoft.com/office/drawing/2014/main" id="{CA3498D8-2726-4624-B6BC-3A27E659C3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18110">
            <a:off x="551841" y="3227266"/>
            <a:ext cx="2848957" cy="1386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Bilan CDI 2021 / 2022 du collège - Bienvenue sur le site du collège des  Bourgognes">
            <a:extLst>
              <a:ext uri="{FF2B5EF4-FFF2-40B4-BE49-F238E27FC236}">
                <a16:creationId xmlns:a16="http://schemas.microsoft.com/office/drawing/2014/main" id="{6CB03D9F-3688-4B4A-B17C-1FC772DD7E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00002">
            <a:off x="6278913" y="4939313"/>
            <a:ext cx="2588139" cy="1524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La salle et le laboratoire de Sciences Physiques - Collège Claude Tillier  de Cosne-sur-Loire">
            <a:extLst>
              <a:ext uri="{FF2B5EF4-FFF2-40B4-BE49-F238E27FC236}">
                <a16:creationId xmlns:a16="http://schemas.microsoft.com/office/drawing/2014/main" id="{E773906D-7D9C-4677-9136-423ED2CF02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4674" y="1599006"/>
            <a:ext cx="2361590" cy="1569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24779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94D4E0D-C65C-4DDA-9B6A-8875859084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/>
              <a:t>L’organisation du temps scolaire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59980F34-E251-4698-80CC-17131CE212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5538"/>
            <a:ext cx="1783951" cy="1908000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B3DA6546-BFB2-4206-8E7E-C3AF015AA65A}"/>
              </a:ext>
            </a:extLst>
          </p:cNvPr>
          <p:cNvSpPr txBox="1"/>
          <p:nvPr/>
        </p:nvSpPr>
        <p:spPr>
          <a:xfrm>
            <a:off x="1845578" y="1610686"/>
            <a:ext cx="905348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u="sng" dirty="0"/>
              <a:t>Jours d’ouverture </a:t>
            </a:r>
          </a:p>
          <a:p>
            <a:r>
              <a:rPr lang="fr-FR" dirty="0"/>
              <a:t>	Lundi, mardi, mercredi matin, jeudi, vendredi </a:t>
            </a:r>
          </a:p>
          <a:p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u="sng" dirty="0"/>
              <a:t>Horaires d’ouverture du collège aux élèves</a:t>
            </a:r>
            <a:r>
              <a:rPr lang="fr-FR" dirty="0"/>
              <a:t> </a:t>
            </a:r>
          </a:p>
          <a:p>
            <a:r>
              <a:rPr lang="fr-FR" dirty="0"/>
              <a:t>	7h50 – 17h05</a:t>
            </a:r>
          </a:p>
          <a:p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Les cours commencent à </a:t>
            </a:r>
            <a:r>
              <a:rPr lang="fr-FR" b="1" u="sng" dirty="0"/>
              <a:t>8h15</a:t>
            </a:r>
            <a:r>
              <a:rPr lang="fr-FR" dirty="0"/>
              <a:t> pour la première heure et les grilles ferment à </a:t>
            </a:r>
            <a:r>
              <a:rPr lang="fr-FR" b="1" u="sng" dirty="0"/>
              <a:t>8h10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u="sng" dirty="0"/>
              <a:t>La durée d’un cours est de 55 minutes </a:t>
            </a:r>
            <a:r>
              <a:rPr lang="fr-FR" dirty="0"/>
              <a:t>(sauf pour les sciences et l’EPS qui se déroulent sur un créneau de 2heures consécutives)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u="sng" dirty="0"/>
              <a:t>Restaurant scolaire </a:t>
            </a:r>
            <a:r>
              <a:rPr lang="fr-FR" dirty="0"/>
              <a:t>: Premier service à partir de 11h30 avec organisation du passage en fonction de l’emploi du temps des classes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u="sng" dirty="0"/>
              <a:t>2 Récréations </a:t>
            </a:r>
            <a:r>
              <a:rPr lang="fr-FR" dirty="0"/>
              <a:t>: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FR" dirty="0"/>
              <a:t>10h07 – 10h23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FR" dirty="0"/>
              <a:t>15h52 – 16h10</a:t>
            </a:r>
          </a:p>
        </p:txBody>
      </p:sp>
    </p:spTree>
    <p:extLst>
      <p:ext uri="{BB962C8B-B14F-4D97-AF65-F5344CB8AC3E}">
        <p14:creationId xmlns:p14="http://schemas.microsoft.com/office/powerpoint/2010/main" val="29470342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FCBD37F-8951-4EB4-A7F0-08FF1EB843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sz="4900" b="1" dirty="0"/>
              <a:t>Les activités au sein du collège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C98348F2-B0BA-40BC-BFC3-4DB039D50D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3799"/>
            <a:ext cx="1786283" cy="1908213"/>
          </a:xfrm>
          <a:prstGeom prst="rect">
            <a:avLst/>
          </a:prstGeom>
        </p:spPr>
      </p:pic>
      <p:sp>
        <p:nvSpPr>
          <p:cNvPr id="5" name="Ellipse 4">
            <a:extLst>
              <a:ext uri="{FF2B5EF4-FFF2-40B4-BE49-F238E27FC236}">
                <a16:creationId xmlns:a16="http://schemas.microsoft.com/office/drawing/2014/main" id="{A966AD67-AA33-4493-AF62-2A547254C091}"/>
              </a:ext>
            </a:extLst>
          </p:cNvPr>
          <p:cNvSpPr/>
          <p:nvPr/>
        </p:nvSpPr>
        <p:spPr>
          <a:xfrm>
            <a:off x="1786283" y="1565626"/>
            <a:ext cx="4548256" cy="18478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u="sng" dirty="0"/>
              <a:t>Les instances du collège </a:t>
            </a:r>
            <a:r>
              <a:rPr lang="fr-FR" dirty="0"/>
              <a:t>: le CVC, les Eco Délégués, le Conseil d’Administration, les élèves Ambassadeurs, les délégués de classe…</a:t>
            </a:r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B1653FC1-1870-4259-9032-2FF6BB7B8524}"/>
              </a:ext>
            </a:extLst>
          </p:cNvPr>
          <p:cNvSpPr/>
          <p:nvPr/>
        </p:nvSpPr>
        <p:spPr>
          <a:xfrm>
            <a:off x="4545495" y="3887796"/>
            <a:ext cx="3578087" cy="12808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u="sng" dirty="0"/>
              <a:t>L’Association Sportive : </a:t>
            </a:r>
            <a:r>
              <a:rPr lang="fr-FR" dirty="0"/>
              <a:t>gymnastique, escalade… </a:t>
            </a:r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3CC2FE06-DBFA-4750-9CDB-A0249FC22606}"/>
              </a:ext>
            </a:extLst>
          </p:cNvPr>
          <p:cNvSpPr/>
          <p:nvPr/>
        </p:nvSpPr>
        <p:spPr>
          <a:xfrm>
            <a:off x="7571493" y="1676061"/>
            <a:ext cx="4055165" cy="156375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u="sng" dirty="0"/>
              <a:t>Les activités sur la pause méridienne</a:t>
            </a:r>
            <a:r>
              <a:rPr lang="fr-FR" dirty="0"/>
              <a:t>: échecs, football, boxe, jeux de société, danse</a:t>
            </a:r>
          </a:p>
        </p:txBody>
      </p:sp>
      <p:pic>
        <p:nvPicPr>
          <p:cNvPr id="1026" name="Picture 2" descr="Conseil de Vie Collégienne 2019/2020 - Conseil de Vie Collégienne - Collège  Jacques Daviel">
            <a:extLst>
              <a:ext uri="{FF2B5EF4-FFF2-40B4-BE49-F238E27FC236}">
                <a16:creationId xmlns:a16="http://schemas.microsoft.com/office/drawing/2014/main" id="{24CAA7B4-15AA-47A6-94EB-EC44D10906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21010">
            <a:off x="821635" y="3945751"/>
            <a:ext cx="2040836" cy="1280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VC et Éco-délégués -Collège Edouard Herriot">
            <a:extLst>
              <a:ext uri="{FF2B5EF4-FFF2-40B4-BE49-F238E27FC236}">
                <a16:creationId xmlns:a16="http://schemas.microsoft.com/office/drawing/2014/main" id="{4B57E4CA-8A61-4B97-95AD-FF8C8B6A93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82221">
            <a:off x="9132422" y="4285944"/>
            <a:ext cx="2517913" cy="1632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ollège Saint Joseph de Bain-de-Bretagne – Ille-et-Vilaline » Site officiel  du collège Saint Joseph de Bain-de-Bretagne » L'Association Sportive  Handball">
            <a:extLst>
              <a:ext uri="{FF2B5EF4-FFF2-40B4-BE49-F238E27FC236}">
                <a16:creationId xmlns:a16="http://schemas.microsoft.com/office/drawing/2014/main" id="{40F9A9D6-DD2E-4839-9928-1BABB4C22D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8156" y="5555343"/>
            <a:ext cx="4731026" cy="1064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9089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3BDD4A4-1F6D-470F-889A-5A6719924D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4000" b="1" dirty="0"/>
              <a:t>Le travail en classe et à la maison </a:t>
            </a:r>
            <a:br>
              <a:rPr lang="fr-FR" sz="6000" b="1" dirty="0"/>
            </a:b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EE9EF86-49B1-427B-B0F7-6A70A7F4C5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54321" y="2623673"/>
            <a:ext cx="8915400" cy="2726804"/>
          </a:xfrm>
        </p:spPr>
        <p:txBody>
          <a:bodyPr>
            <a:normAutofit fontScale="85000" lnSpcReduction="10000"/>
          </a:bodyPr>
          <a:lstStyle/>
          <a:p>
            <a:endParaRPr lang="fr-FR" dirty="0"/>
          </a:p>
          <a:p>
            <a:pPr marL="0" indent="0" algn="ctr">
              <a:buNone/>
            </a:pPr>
            <a:endParaRPr lang="fr-FR" b="1" dirty="0"/>
          </a:p>
          <a:p>
            <a:pPr>
              <a:buFont typeface="Wingdings" panose="05000000000000000000" pitchFamily="2" charset="2"/>
              <a:buChar char="Ø"/>
            </a:pPr>
            <a:r>
              <a:rPr lang="fr-FR" b="1" dirty="0"/>
              <a:t>Au collège, les élèves ont des leçons à apprendre et des devoirs à effectuer à la maison.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b="1" dirty="0"/>
              <a:t>Il est souvent nécessaire en 6</a:t>
            </a:r>
            <a:r>
              <a:rPr lang="fr-FR" b="1" baseline="30000" dirty="0"/>
              <a:t>ème</a:t>
            </a:r>
            <a:r>
              <a:rPr lang="fr-FR" b="1" dirty="0"/>
              <a:t> que les parents vérifient que les leçons soient sues et les exercices effectués.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b="1" dirty="0"/>
              <a:t>Des évaluations régulières sont effectuées par les enseignants . Pour le niveau 6</a:t>
            </a:r>
            <a:r>
              <a:rPr lang="fr-FR" b="1" baseline="30000" dirty="0"/>
              <a:t>ème</a:t>
            </a:r>
            <a:r>
              <a:rPr lang="fr-FR" b="1" dirty="0"/>
              <a:t>, celles-ci sont évaluées sont forme de compétences ( pas de notes)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b="1" dirty="0"/>
              <a:t>Le travail à faire est consultable sur l’agenda « papier » et  sur l’Espace Numérique de travail du collège (ENT) et les compétences obtenues sont consultables sur Pronote.</a:t>
            </a:r>
          </a:p>
          <a:p>
            <a:pPr marL="0" indent="0">
              <a:buNone/>
            </a:pPr>
            <a:endParaRPr lang="fr-FR" b="1" dirty="0"/>
          </a:p>
          <a:p>
            <a:pPr marL="0" indent="0">
              <a:buNone/>
            </a:pPr>
            <a:endParaRPr lang="fr-FR" sz="2000" b="1" dirty="0"/>
          </a:p>
          <a:p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095580BE-1E52-4772-B55A-4063A7DB90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1668"/>
            <a:ext cx="1786283" cy="1908213"/>
          </a:xfrm>
          <a:prstGeom prst="rect">
            <a:avLst/>
          </a:prstGeom>
        </p:spPr>
      </p:pic>
      <p:sp>
        <p:nvSpPr>
          <p:cNvPr id="5" name="Ellipse 4">
            <a:extLst>
              <a:ext uri="{FF2B5EF4-FFF2-40B4-BE49-F238E27FC236}">
                <a16:creationId xmlns:a16="http://schemas.microsoft.com/office/drawing/2014/main" id="{5F55C5B0-5EAB-4E4A-9112-FA2D04F0C4F1}"/>
              </a:ext>
            </a:extLst>
          </p:cNvPr>
          <p:cNvSpPr/>
          <p:nvPr/>
        </p:nvSpPr>
        <p:spPr>
          <a:xfrm rot="20552751">
            <a:off x="1358726" y="5534794"/>
            <a:ext cx="2079832" cy="10687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Collège = Autonomie </a:t>
            </a:r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E087B925-6E61-4C76-8935-1C28B2D236C9}"/>
              </a:ext>
            </a:extLst>
          </p:cNvPr>
          <p:cNvSpPr/>
          <p:nvPr/>
        </p:nvSpPr>
        <p:spPr>
          <a:xfrm>
            <a:off x="10388980" y="5524193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CA6DA045-41FA-4EF6-9101-5B1EC4619C96}"/>
              </a:ext>
            </a:extLst>
          </p:cNvPr>
          <p:cNvSpPr/>
          <p:nvPr/>
        </p:nvSpPr>
        <p:spPr>
          <a:xfrm rot="1203267">
            <a:off x="9043738" y="5455187"/>
            <a:ext cx="2781920" cy="122792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Activités /Ecole = Equilibre </a:t>
            </a: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BBB4E59E-D3F9-47E8-A18C-D84EB3A33208}"/>
              </a:ext>
            </a:extLst>
          </p:cNvPr>
          <p:cNvSpPr/>
          <p:nvPr/>
        </p:nvSpPr>
        <p:spPr>
          <a:xfrm>
            <a:off x="4094924" y="1359017"/>
            <a:ext cx="4518991" cy="8815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Le travail personnel de l’élève</a:t>
            </a: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A8B37483-023E-4E5F-BA73-53E760C0A1CF}"/>
              </a:ext>
            </a:extLst>
          </p:cNvPr>
          <p:cNvSpPr/>
          <p:nvPr/>
        </p:nvSpPr>
        <p:spPr>
          <a:xfrm>
            <a:off x="9370502" y="2107433"/>
            <a:ext cx="2134110" cy="66932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Se poursuit à la maison </a:t>
            </a: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A49E1896-DD28-4159-9AD1-6F99285ACAA0}"/>
              </a:ext>
            </a:extLst>
          </p:cNvPr>
          <p:cNvSpPr/>
          <p:nvPr/>
        </p:nvSpPr>
        <p:spPr>
          <a:xfrm>
            <a:off x="1219200" y="2116805"/>
            <a:ext cx="2358887" cy="81095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Commence en classe</a:t>
            </a:r>
          </a:p>
        </p:txBody>
      </p:sp>
      <p:cxnSp>
        <p:nvCxnSpPr>
          <p:cNvPr id="12" name="Connecteur : en arc 11">
            <a:extLst>
              <a:ext uri="{FF2B5EF4-FFF2-40B4-BE49-F238E27FC236}">
                <a16:creationId xmlns:a16="http://schemas.microsoft.com/office/drawing/2014/main" id="{9472EF8B-52B8-40F5-A8A1-BFA374ABA082}"/>
              </a:ext>
            </a:extLst>
          </p:cNvPr>
          <p:cNvCxnSpPr>
            <a:cxnSpLocks/>
          </p:cNvCxnSpPr>
          <p:nvPr/>
        </p:nvCxnSpPr>
        <p:spPr>
          <a:xfrm rot="10800000" flipV="1">
            <a:off x="3651398" y="2208439"/>
            <a:ext cx="1559577" cy="415234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 : en arc 13">
            <a:extLst>
              <a:ext uri="{FF2B5EF4-FFF2-40B4-BE49-F238E27FC236}">
                <a16:creationId xmlns:a16="http://schemas.microsoft.com/office/drawing/2014/main" id="{A1487524-F928-481A-A0A8-70BF9066330F}"/>
              </a:ext>
            </a:extLst>
          </p:cNvPr>
          <p:cNvCxnSpPr>
            <a:cxnSpLocks/>
          </p:cNvCxnSpPr>
          <p:nvPr/>
        </p:nvCxnSpPr>
        <p:spPr>
          <a:xfrm>
            <a:off x="7617204" y="2179440"/>
            <a:ext cx="1753298" cy="444233"/>
          </a:xfrm>
          <a:prstGeom prst="curvedConnector3">
            <a:avLst>
              <a:gd name="adj1" fmla="val 49043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41991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AC841C0-9559-4F8F-9258-9C93A80096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3168" y="276634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fr-FR" sz="5400" b="1" dirty="0"/>
              <a:t>La place des parents </a:t>
            </a:r>
            <a:br>
              <a:rPr lang="fr-FR" sz="5400" b="1" dirty="0"/>
            </a:br>
            <a:r>
              <a:rPr lang="fr-FR" dirty="0"/>
              <a:t>La communication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2CA783C4-C8A5-4E78-A01C-96C5520546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1767"/>
            <a:ext cx="1786283" cy="1908213"/>
          </a:xfrm>
          <a:prstGeom prst="rect">
            <a:avLst/>
          </a:prstGeom>
        </p:spPr>
      </p:pic>
      <p:graphicFrame>
        <p:nvGraphicFramePr>
          <p:cNvPr id="8" name="Diagramme 7">
            <a:extLst>
              <a:ext uri="{FF2B5EF4-FFF2-40B4-BE49-F238E27FC236}">
                <a16:creationId xmlns:a16="http://schemas.microsoft.com/office/drawing/2014/main" id="{DE1963BE-7617-46A8-BC07-A75E5D6842D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3628783"/>
              </p:ext>
            </p:extLst>
          </p:nvPr>
        </p:nvGraphicFramePr>
        <p:xfrm>
          <a:off x="2032000" y="1602197"/>
          <a:ext cx="8128000" cy="26517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ZoneTexte 9">
            <a:extLst>
              <a:ext uri="{FF2B5EF4-FFF2-40B4-BE49-F238E27FC236}">
                <a16:creationId xmlns:a16="http://schemas.microsoft.com/office/drawing/2014/main" id="{B031C7B4-5729-498E-9A83-5764E8EA78F4}"/>
              </a:ext>
            </a:extLst>
          </p:cNvPr>
          <p:cNvSpPr txBox="1"/>
          <p:nvPr/>
        </p:nvSpPr>
        <p:spPr>
          <a:xfrm>
            <a:off x="2610678" y="4757530"/>
            <a:ext cx="844163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Il est primordial d’établir une </a:t>
            </a:r>
            <a:r>
              <a:rPr lang="fr-FR" u="sng" dirty="0"/>
              <a:t>communication</a:t>
            </a:r>
            <a:r>
              <a:rPr lang="fr-FR" dirty="0"/>
              <a:t> avec les personnels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Il est indispensable de pouvoir établir une </a:t>
            </a:r>
            <a:r>
              <a:rPr lang="fr-FR" u="sng" dirty="0"/>
              <a:t>relation de confiance</a:t>
            </a:r>
            <a:r>
              <a:rPr lang="fr-FR" dirty="0"/>
              <a:t> entre l’école et la famille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Les enfants doivent pouvoir </a:t>
            </a:r>
            <a:r>
              <a:rPr lang="fr-FR" u="sng" dirty="0"/>
              <a:t>aller vers les adultes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Il faut </a:t>
            </a:r>
            <a:r>
              <a:rPr lang="fr-FR" u="sng" dirty="0"/>
              <a:t>encourager le dialogue </a:t>
            </a:r>
            <a:r>
              <a:rPr lang="fr-FR" dirty="0"/>
              <a:t>avec les enfants, aller au-delà de la simple question « Quelles sont les notes que tu as obtenu aujourd’hui? », avoir des questions sur le quotidien de l’enfant.</a:t>
            </a:r>
          </a:p>
        </p:txBody>
      </p:sp>
    </p:spTree>
    <p:extLst>
      <p:ext uri="{BB962C8B-B14F-4D97-AF65-F5344CB8AC3E}">
        <p14:creationId xmlns:p14="http://schemas.microsoft.com/office/powerpoint/2010/main" val="2903313213"/>
      </p:ext>
    </p:extLst>
  </p:cSld>
  <p:clrMapOvr>
    <a:masterClrMapping/>
  </p:clrMapOvr>
</p:sld>
</file>

<file path=ppt/theme/theme1.xml><?xml version="1.0" encoding="utf-8"?>
<a:theme xmlns:a="http://schemas.openxmlformats.org/drawingml/2006/main" name="Brin">
  <a:themeElements>
    <a:clrScheme name="Brin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Brin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rin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1604</TotalTime>
  <Words>969</Words>
  <Application>Microsoft Office PowerPoint</Application>
  <PresentationFormat>Grand écran</PresentationFormat>
  <Paragraphs>126</Paragraphs>
  <Slides>15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20" baseType="lpstr">
      <vt:lpstr>Arial</vt:lpstr>
      <vt:lpstr>Century Gothic</vt:lpstr>
      <vt:lpstr>Wingdings</vt:lpstr>
      <vt:lpstr>Wingdings 3</vt:lpstr>
      <vt:lpstr>Brin</vt:lpstr>
      <vt:lpstr>Bienvenue au collège  Jean Jacques Rousseau </vt:lpstr>
      <vt:lpstr>  Un collège à taille humaine</vt:lpstr>
      <vt:lpstr>L’offre éducative riche et proche  des besoins des élèves</vt:lpstr>
      <vt:lpstr> </vt:lpstr>
      <vt:lpstr>La vie au collège</vt:lpstr>
      <vt:lpstr>L’organisation du temps scolaire </vt:lpstr>
      <vt:lpstr>Les activités au sein du collège</vt:lpstr>
      <vt:lpstr>Le travail en classe et à la maison  </vt:lpstr>
      <vt:lpstr>La place des parents  La communication</vt:lpstr>
      <vt:lpstr>La place des parents  La confiance en l’autonomie de son enfant</vt:lpstr>
      <vt:lpstr>La place des parents  Le téléphone portable</vt:lpstr>
      <vt:lpstr>Accompagnement Français et Mathématiques</vt:lpstr>
      <vt:lpstr>Le dispositif  « Devoirs Faits » </vt:lpstr>
      <vt:lpstr> Les outils pour accompagner</vt:lpstr>
      <vt:lpstr>Nous vous remercions pour votre attention.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Préparer l’entrée en 6ème</dc:title>
  <dc:creator>principal</dc:creator>
  <cp:lastModifiedBy>adjoint</cp:lastModifiedBy>
  <cp:revision>55</cp:revision>
  <cp:lastPrinted>2023-05-09T09:51:47Z</cp:lastPrinted>
  <dcterms:created xsi:type="dcterms:W3CDTF">2022-04-01T09:22:51Z</dcterms:created>
  <dcterms:modified xsi:type="dcterms:W3CDTF">2025-05-27T07:52:32Z</dcterms:modified>
</cp:coreProperties>
</file>